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98" r:id="rId3"/>
    <p:sldId id="294" r:id="rId4"/>
    <p:sldId id="297" r:id="rId5"/>
    <p:sldId id="295" r:id="rId6"/>
    <p:sldId id="296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4" r:id="rId15"/>
    <p:sldId id="300" r:id="rId16"/>
    <p:sldId id="302" r:id="rId17"/>
    <p:sldId id="313" r:id="rId18"/>
    <p:sldId id="283" r:id="rId19"/>
    <p:sldId id="316" r:id="rId20"/>
    <p:sldId id="315" r:id="rId21"/>
    <p:sldId id="320" r:id="rId22"/>
    <p:sldId id="317" r:id="rId23"/>
    <p:sldId id="319" r:id="rId24"/>
    <p:sldId id="318" r:id="rId25"/>
    <p:sldId id="32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0" d="100"/>
          <a:sy n="100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2664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761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Урок швейного дела в 7 классе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9" descr="774093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24944"/>
            <a:ext cx="3240360" cy="2846395"/>
          </a:xfrm>
          <a:prstGeom prst="rect">
            <a:avLst/>
          </a:prstGeom>
          <a:noFill/>
        </p:spPr>
      </p:pic>
      <p:pic>
        <p:nvPicPr>
          <p:cNvPr id="5" name="Рисунок 4" descr="IMG_20210519_103820.jpg"/>
          <p:cNvPicPr>
            <a:picLocks noChangeAspect="1"/>
          </p:cNvPicPr>
          <p:nvPr/>
        </p:nvPicPr>
        <p:blipFill>
          <a:blip r:embed="rId3" cstate="print"/>
          <a:srcRect t="14681" r="7474"/>
          <a:stretch>
            <a:fillRect/>
          </a:stretch>
        </p:blipFill>
        <p:spPr>
          <a:xfrm>
            <a:off x="179512" y="2348880"/>
            <a:ext cx="5323213" cy="3639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6093296"/>
            <a:ext cx="3971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Подготовила и провела Е.Н. </a:t>
            </a:r>
            <a:r>
              <a:rPr lang="ru-RU" dirty="0" err="1" smtClean="0"/>
              <a:t>Ларькина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Май, 2021 г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04664"/>
            <a:ext cx="773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ОГКОУ «</a:t>
            </a:r>
            <a:r>
              <a:rPr lang="ru-RU" sz="2400" dirty="0" err="1" smtClean="0"/>
              <a:t>Родниковская</a:t>
            </a:r>
            <a:r>
              <a:rPr lang="ru-RU" sz="2400" dirty="0" smtClean="0"/>
              <a:t> коррекционная школа – интернат»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908720"/>
            <a:ext cx="4752975" cy="4929188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/>
              <a:t>   В эпоху Возрождения </a:t>
            </a:r>
          </a:p>
          <a:p>
            <a:pPr>
              <a:buFontTx/>
              <a:buNone/>
            </a:pPr>
            <a:r>
              <a:rPr lang="ru-RU" dirty="0"/>
              <a:t>  </a:t>
            </a:r>
            <a:r>
              <a:rPr lang="ru-RU" dirty="0" smtClean="0"/>
              <a:t>  юбки </a:t>
            </a:r>
            <a:r>
              <a:rPr lang="ru-RU" dirty="0"/>
              <a:t>стали пышнее и стали украшаться различным декором. Шелк, кружева, сборки и рюши  стали </a:t>
            </a:r>
            <a:r>
              <a:rPr lang="ru-RU" dirty="0" smtClean="0"/>
              <a:t>являться </a:t>
            </a:r>
            <a:r>
              <a:rPr lang="ru-RU" dirty="0"/>
              <a:t>украшением юбки.</a:t>
            </a:r>
          </a:p>
        </p:txBody>
      </p:sp>
      <p:pic>
        <p:nvPicPr>
          <p:cNvPr id="47109" name="Picture 5" descr="img03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0483" t="48274" r="66559" b="7485"/>
          <a:stretch>
            <a:fillRect/>
          </a:stretch>
        </p:blipFill>
        <p:spPr bwMode="auto">
          <a:xfrm>
            <a:off x="179512" y="548680"/>
            <a:ext cx="3964584" cy="583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20713"/>
            <a:ext cx="8424863" cy="55054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   </a:t>
            </a:r>
            <a:r>
              <a:rPr lang="ru-RU" b="1" dirty="0"/>
              <a:t>С начала 18 века </a:t>
            </a:r>
            <a:r>
              <a:rPr lang="ru-RU" dirty="0"/>
              <a:t>в моду  полностью входят пышные юбки, которым придавался объем с помощью нижней </a:t>
            </a:r>
            <a:r>
              <a:rPr lang="ru-RU" dirty="0" smtClean="0"/>
              <a:t>юбки. </a:t>
            </a:r>
            <a:endParaRPr lang="ru-RU" dirty="0"/>
          </a:p>
        </p:txBody>
      </p:sp>
      <p:pic>
        <p:nvPicPr>
          <p:cNvPr id="48132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48880"/>
            <a:ext cx="3671887" cy="414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5905500" cy="65246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/>
              <a:t>    В русской деревне юбки появились </a:t>
            </a:r>
            <a:r>
              <a:rPr lang="ru-RU" b="1" dirty="0" smtClean="0"/>
              <a:t>в середине </a:t>
            </a:r>
            <a:r>
              <a:rPr lang="ru-RU" b="1" dirty="0"/>
              <a:t>19 века</a:t>
            </a:r>
            <a:r>
              <a:rPr lang="ru-RU" dirty="0" smtClean="0"/>
              <a:t>. </a:t>
            </a:r>
            <a:r>
              <a:rPr lang="ru-RU" dirty="0"/>
              <a:t>До этого времени одеждой служила длинная холщовая рубаха и сарафан. </a:t>
            </a: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Юбки </a:t>
            </a:r>
            <a:r>
              <a:rPr lang="ru-RU" dirty="0"/>
              <a:t>шили из прямого полотнища, густо собирая его на узком пояске. Такая юбка называлась </a:t>
            </a:r>
            <a:r>
              <a:rPr lang="ru-RU" b="1" dirty="0"/>
              <a:t>понёва.</a:t>
            </a:r>
          </a:p>
        </p:txBody>
      </p:sp>
      <p:pic>
        <p:nvPicPr>
          <p:cNvPr id="24578" name="Picture 2" descr="русский костю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72415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549275"/>
            <a:ext cx="4475162" cy="55768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dirty="0"/>
              <a:t>   </a:t>
            </a:r>
            <a:r>
              <a:rPr lang="ru-RU" dirty="0" smtClean="0"/>
              <a:t> </a:t>
            </a:r>
            <a:r>
              <a:rPr lang="ru-RU" b="1" dirty="0"/>
              <a:t>В начале 20 века </a:t>
            </a:r>
            <a:r>
              <a:rPr lang="ru-RU" dirty="0"/>
              <a:t>появились прямые юбки</a:t>
            </a:r>
            <a:r>
              <a:rPr lang="ru-RU" dirty="0" smtClean="0"/>
              <a:t>, </a:t>
            </a:r>
            <a:r>
              <a:rPr lang="ru-RU" dirty="0"/>
              <a:t>они стали короче.                   </a:t>
            </a:r>
            <a:endParaRPr lang="ru-RU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 smtClean="0"/>
              <a:t>    В </a:t>
            </a:r>
            <a:r>
              <a:rPr lang="ru-RU" dirty="0"/>
              <a:t>середине 50-х годов женщины одели мини-юбки.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dirty="0"/>
              <a:t>    </a:t>
            </a:r>
            <a:r>
              <a:rPr lang="ru-RU" dirty="0" smtClean="0"/>
              <a:t>В </a:t>
            </a:r>
            <a:r>
              <a:rPr lang="ru-RU" dirty="0"/>
              <a:t>наше время женщины носят юбки различной длины от </a:t>
            </a:r>
            <a:r>
              <a:rPr lang="ru-RU" b="1" dirty="0"/>
              <a:t>макси до мини. </a:t>
            </a:r>
          </a:p>
        </p:txBody>
      </p:sp>
      <p:pic>
        <p:nvPicPr>
          <p:cNvPr id="50182" name="Picture 6" descr="14749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2359025" cy="4537075"/>
          </a:xfrm>
          <a:prstGeom prst="rect">
            <a:avLst/>
          </a:prstGeom>
          <a:noFill/>
        </p:spPr>
      </p:pic>
      <p:pic>
        <p:nvPicPr>
          <p:cNvPr id="50183" name="Picture 7" descr="images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708275"/>
            <a:ext cx="21463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1520" y="548680"/>
            <a:ext cx="595650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20 веке история юбки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была особенно стремительной.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Современное общество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раскрепостило моду,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сделало её свободной,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удобной, практичной,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отвечающей условиям жизни,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но  присутствие юбки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гардеробе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современной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енщины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остаётся неизменным.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Юбку носят в комплекте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 блузкой, жилетом, жакетом.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s://back.befree.ru/storage/product/images/1931379210/1931379210_102.jpg"/>
          <p:cNvPicPr>
            <a:picLocks noChangeAspect="1" noChangeArrowheads="1"/>
          </p:cNvPicPr>
          <p:nvPr/>
        </p:nvPicPr>
        <p:blipFill>
          <a:blip r:embed="rId2" cstate="print"/>
          <a:srcRect l="19130" t="2322" r="13045"/>
          <a:stretch>
            <a:fillRect/>
          </a:stretch>
        </p:blipFill>
        <p:spPr bwMode="auto">
          <a:xfrm>
            <a:off x="6084168" y="188640"/>
            <a:ext cx="2808312" cy="605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682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Станция «ПОЗНАВАТЕЛЬНАЯ»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i.mycdn.me/i?r=AzEPZsRbOZEKgBhR0XGMT1Rk9X2P0FLdW0iL_R8MAWpD6KaKTM5SRkZCeTgDn6uOyic"/>
          <p:cNvPicPr>
            <a:picLocks noChangeAspect="1" noChangeArrowheads="1"/>
          </p:cNvPicPr>
          <p:nvPr/>
        </p:nvPicPr>
        <p:blipFill>
          <a:blip r:embed="rId2" cstate="print"/>
          <a:srcRect l="38140" t="695" r="24416" b="57180"/>
          <a:stretch>
            <a:fillRect/>
          </a:stretch>
        </p:blipFill>
        <p:spPr bwMode="auto">
          <a:xfrm>
            <a:off x="2771800" y="1772816"/>
            <a:ext cx="3200356" cy="3600400"/>
          </a:xfrm>
          <a:prstGeom prst="rect">
            <a:avLst/>
          </a:prstGeom>
          <a:noFill/>
        </p:spPr>
      </p:pic>
      <p:pic>
        <p:nvPicPr>
          <p:cNvPr id="38922" name="Picture 10" descr="https://static7.depositphotos.com/1007064/677/v/950/depositphotos_6770206-stock-illustration-stylized-man-and-woman-silhouettes.jpg"/>
          <p:cNvPicPr>
            <a:picLocks noChangeAspect="1" noChangeArrowheads="1"/>
          </p:cNvPicPr>
          <p:nvPr/>
        </p:nvPicPr>
        <p:blipFill>
          <a:blip r:embed="rId3" cstate="print"/>
          <a:srcRect r="44203"/>
          <a:stretch>
            <a:fillRect/>
          </a:stretch>
        </p:blipFill>
        <p:spPr bwMode="auto">
          <a:xfrm>
            <a:off x="611560" y="2420888"/>
            <a:ext cx="1907704" cy="3907466"/>
          </a:xfrm>
          <a:prstGeom prst="rect">
            <a:avLst/>
          </a:prstGeom>
          <a:noFill/>
        </p:spPr>
      </p:pic>
      <p:pic>
        <p:nvPicPr>
          <p:cNvPr id="10" name="Picture 10" descr="https://static7.depositphotos.com/1007064/677/v/950/depositphotos_6770206-stock-illustration-stylized-man-and-woman-silhouettes.jpg"/>
          <p:cNvPicPr>
            <a:picLocks noChangeAspect="1" noChangeArrowheads="1"/>
          </p:cNvPicPr>
          <p:nvPr/>
        </p:nvPicPr>
        <p:blipFill>
          <a:blip r:embed="rId3" cstate="print"/>
          <a:srcRect l="44133" t="-2272"/>
          <a:stretch>
            <a:fillRect/>
          </a:stretch>
        </p:blipFill>
        <p:spPr bwMode="auto">
          <a:xfrm>
            <a:off x="6516216" y="2420888"/>
            <a:ext cx="1872208" cy="391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pbs.twimg.com/media/EJ0fwzdXYAANH1b.jpg"/>
          <p:cNvPicPr>
            <a:picLocks noChangeAspect="1" noChangeArrowheads="1"/>
          </p:cNvPicPr>
          <p:nvPr/>
        </p:nvPicPr>
        <p:blipFill>
          <a:blip r:embed="rId2" cstate="print"/>
          <a:srcRect l="1260" t="8190"/>
          <a:stretch>
            <a:fillRect/>
          </a:stretch>
        </p:blipFill>
        <p:spPr bwMode="auto">
          <a:xfrm>
            <a:off x="179512" y="1901670"/>
            <a:ext cx="5184576" cy="48207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476672"/>
            <a:ext cx="415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Шотландская юбка КИЛД</a:t>
            </a:r>
            <a:endParaRPr lang="ru-RU" sz="2800" b="1" dirty="0"/>
          </a:p>
        </p:txBody>
      </p:sp>
      <p:pic>
        <p:nvPicPr>
          <p:cNvPr id="41986" name="Picture 2" descr="История килта или почему шотландские мужчины носят юб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3016835" cy="4021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976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Станция «ПОВТОРИТЕЛЬНАЯ»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1916832"/>
          <a:ext cx="6154057" cy="3415260"/>
        </p:xfrm>
        <a:graphic>
          <a:graphicData uri="http://schemas.openxmlformats.org/drawingml/2006/table">
            <a:tbl>
              <a:tblPr/>
              <a:tblGrid>
                <a:gridCol w="1403557"/>
                <a:gridCol w="1518899"/>
                <a:gridCol w="1616136"/>
                <a:gridCol w="1615465"/>
              </a:tblGrid>
              <a:tr h="1018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3200" u="none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548680"/>
            <a:ext cx="6979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Остановка «Измерительная»</a:t>
            </a:r>
            <a:endParaRPr kumimoji="0" lang="ru-RU" sz="40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Елена\Pictures\img017.jpg"/>
          <p:cNvPicPr>
            <a:picLocks noChangeAspect="1" noChangeArrowheads="1"/>
          </p:cNvPicPr>
          <p:nvPr/>
        </p:nvPicPr>
        <p:blipFill>
          <a:blip r:embed="rId2" cstate="print"/>
          <a:srcRect l="52197" t="43430" r="17690" b="24781"/>
          <a:stretch>
            <a:fillRect/>
          </a:stretch>
        </p:blipFill>
        <p:spPr bwMode="auto">
          <a:xfrm>
            <a:off x="1259632" y="1340768"/>
            <a:ext cx="2880320" cy="5112567"/>
          </a:xfrm>
          <a:prstGeom prst="rect">
            <a:avLst/>
          </a:prstGeom>
          <a:noFill/>
        </p:spPr>
      </p:pic>
      <p:pic>
        <p:nvPicPr>
          <p:cNvPr id="9" name="Рисунок 8" descr="https://comfortoria.ru/wp-content/uploads/2016/11/Santimetrovaja-lenta-1.jpg"/>
          <p:cNvPicPr/>
          <p:nvPr/>
        </p:nvPicPr>
        <p:blipFill>
          <a:blip r:embed="rId3" cstate="print"/>
          <a:srcRect l="1776" t="9005" r="23764"/>
          <a:stretch>
            <a:fillRect/>
          </a:stretch>
        </p:blipFill>
        <p:spPr bwMode="auto">
          <a:xfrm>
            <a:off x="4572000" y="2348880"/>
            <a:ext cx="2939955" cy="240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735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Остановка «Магазин тканей»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0180" name="Picture 4" descr="http://bigslide.ru/images/44/43993/960/img7.jpg"/>
          <p:cNvPicPr>
            <a:picLocks noChangeAspect="1" noChangeArrowheads="1"/>
          </p:cNvPicPr>
          <p:nvPr/>
        </p:nvPicPr>
        <p:blipFill>
          <a:blip r:embed="rId2" cstate="print"/>
          <a:srcRect l="49424" t="23836" r="2203" b="11667"/>
          <a:stretch>
            <a:fillRect/>
          </a:stretch>
        </p:blipFill>
        <p:spPr bwMode="auto">
          <a:xfrm>
            <a:off x="1619672" y="764704"/>
            <a:ext cx="5616624" cy="5616624"/>
          </a:xfrm>
          <a:prstGeom prst="rect">
            <a:avLst/>
          </a:prstGeom>
          <a:noFill/>
        </p:spPr>
      </p:pic>
      <p:pic>
        <p:nvPicPr>
          <p:cNvPr id="3" name="Picture 4" descr="j02340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407216"/>
            <a:ext cx="2154362" cy="245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5328592" cy="622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Юбка – предмет одежды не простой</a:t>
            </a:r>
          </a:p>
          <a:p>
            <a:r>
              <a:rPr lang="ru-RU" sz="2400" b="1" dirty="0" smtClean="0"/>
              <a:t>Бывает маленькой, большой,</a:t>
            </a:r>
          </a:p>
          <a:p>
            <a:r>
              <a:rPr lang="ru-RU" sz="2400" b="1" dirty="0" smtClean="0"/>
              <a:t>Бывает узкой и широкой, </a:t>
            </a:r>
          </a:p>
          <a:p>
            <a:r>
              <a:rPr lang="ru-RU" sz="2400" b="1" dirty="0" smtClean="0"/>
              <a:t>Бывает длинной и короткой,                                       бывает в складку, на кокетке</a:t>
            </a:r>
          </a:p>
          <a:p>
            <a:r>
              <a:rPr lang="ru-RU" sz="2400" b="1" dirty="0" smtClean="0"/>
              <a:t>В горошек или даже в клетку, </a:t>
            </a:r>
          </a:p>
          <a:p>
            <a:r>
              <a:rPr lang="ru-RU" sz="2400" b="1" dirty="0" smtClean="0"/>
              <a:t>Прямая, расклешенная,</a:t>
            </a:r>
          </a:p>
          <a:p>
            <a:r>
              <a:rPr lang="ru-RU" sz="2400" b="1" dirty="0" smtClean="0"/>
              <a:t>Со швами и бесшовная,</a:t>
            </a:r>
          </a:p>
          <a:p>
            <a:r>
              <a:rPr lang="ru-RU" sz="2400" b="1" dirty="0" smtClean="0"/>
              <a:t>Бывают юбки разные,</a:t>
            </a:r>
          </a:p>
          <a:p>
            <a:r>
              <a:rPr lang="ru-RU" sz="2400" b="1" dirty="0" smtClean="0"/>
              <a:t>Простые и нарядные</a:t>
            </a:r>
          </a:p>
          <a:p>
            <a:r>
              <a:rPr lang="ru-RU" sz="2400" b="1" dirty="0" smtClean="0"/>
              <a:t>Из хлопка, шерсти или льна,</a:t>
            </a:r>
          </a:p>
          <a:p>
            <a:r>
              <a:rPr lang="ru-RU" sz="2400" b="1" dirty="0" smtClean="0"/>
              <a:t>Неважно из чего она.</a:t>
            </a:r>
          </a:p>
          <a:p>
            <a:r>
              <a:rPr lang="ru-RU" sz="2400" b="1" dirty="0" smtClean="0"/>
              <a:t>Юбки разные нужны,</a:t>
            </a:r>
          </a:p>
          <a:p>
            <a:r>
              <a:rPr lang="ru-RU" sz="2400" b="1" dirty="0" smtClean="0"/>
              <a:t>Юбки всякие важны!</a:t>
            </a:r>
          </a:p>
          <a:p>
            <a:r>
              <a:rPr lang="ru-RU" sz="2400" b="1" dirty="0" smtClean="0"/>
              <a:t>И в нашем с вами гардеробе</a:t>
            </a:r>
          </a:p>
          <a:p>
            <a:r>
              <a:rPr lang="ru-RU" sz="2400" b="1" dirty="0" smtClean="0"/>
              <a:t>Быть обязательно должны!</a:t>
            </a:r>
          </a:p>
        </p:txBody>
      </p:sp>
      <p:pic>
        <p:nvPicPr>
          <p:cNvPr id="3074" name="Picture 2" descr="https://im3-tub-ru.yandex.net/i?id=b9130179bc7ebf592828f624e8685be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456384" cy="2592288"/>
          </a:xfrm>
          <a:prstGeom prst="rect">
            <a:avLst/>
          </a:prstGeom>
          <a:noFill/>
        </p:spPr>
      </p:pic>
      <p:pic>
        <p:nvPicPr>
          <p:cNvPr id="3078" name="Picture 6" descr="https://im3-tub-ru.yandex.net/i?id=c7d61eaa3175fa728d6310eef1a4a5e9&amp;n=21"/>
          <p:cNvPicPr>
            <a:picLocks noChangeAspect="1" noChangeArrowheads="1"/>
          </p:cNvPicPr>
          <p:nvPr/>
        </p:nvPicPr>
        <p:blipFill>
          <a:blip r:embed="rId3" cstate="print"/>
          <a:srcRect r="758" b="9281"/>
          <a:stretch>
            <a:fillRect/>
          </a:stretch>
        </p:blipFill>
        <p:spPr bwMode="auto">
          <a:xfrm>
            <a:off x="4259965" y="4149080"/>
            <a:ext cx="476052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422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Станция «Конструкторская»</a:t>
            </a:r>
            <a:endParaRPr lang="ru-RU" sz="4000" dirty="0"/>
          </a:p>
        </p:txBody>
      </p:sp>
      <p:pic>
        <p:nvPicPr>
          <p:cNvPr id="9" name="Picture 2" descr="C:\Users\User\Desktop\image.png"/>
          <p:cNvPicPr>
            <a:picLocks noChangeAspect="1" noChangeArrowheads="1"/>
          </p:cNvPicPr>
          <p:nvPr/>
        </p:nvPicPr>
        <p:blipFill>
          <a:blip r:embed="rId2" cstate="print"/>
          <a:srcRect t="-617" r="8521"/>
          <a:stretch>
            <a:fillRect/>
          </a:stretch>
        </p:blipFill>
        <p:spPr bwMode="auto">
          <a:xfrm>
            <a:off x="1691680" y="1052736"/>
            <a:ext cx="5991833" cy="54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9169430">
            <a:off x="2191138" y="2115394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Линия талии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9073120">
            <a:off x="4934687" y="4815715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Линия низа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188567" y="4364161"/>
            <a:ext cx="218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Боковая линия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268760"/>
            <a:ext cx="218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Боковая линия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501008"/>
            <a:ext cx="32701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Переднее и заднее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полотнище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411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Физкультминутка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s5.hostingkartinok.com/uploads/images/2013/11/4896b1abeedd7520951453c38dc758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5.hostingkartinok.com/uploads/images/2013/11/4896b1abeedd7520951453c38dc758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5.hostingkartinok.com/uploads/images/2013/11/4896b1abeedd7520951453c38dc758a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1412776"/>
            <a:ext cx="34323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u="sng" dirty="0" smtClean="0">
                <a:solidFill>
                  <a:schemeClr val="tx2"/>
                </a:solidFill>
              </a:rPr>
              <a:t>ЮБКА</a:t>
            </a:r>
            <a:endParaRPr lang="ru-RU" sz="9600" b="1" u="sng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s://fsd.kopilkaurokov.ru/uploads/user_file_551c20d03e7be/dnievnik-moikh-dostizhienii-po-fizichieskoi-kul-turie-1-4-klassy_6.jpeg"/>
          <p:cNvPicPr>
            <a:picLocks noChangeAspect="1" noChangeArrowheads="1"/>
          </p:cNvPicPr>
          <p:nvPr/>
        </p:nvPicPr>
        <p:blipFill>
          <a:blip r:embed="rId2" cstate="print"/>
          <a:srcRect l="13476" t="7768" r="16446" b="12999"/>
          <a:stretch>
            <a:fillRect/>
          </a:stretch>
        </p:blipFill>
        <p:spPr bwMode="auto">
          <a:xfrm>
            <a:off x="0" y="4221088"/>
            <a:ext cx="2688616" cy="26369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39752" y="2924944"/>
            <a:ext cx="3801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Какая???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6423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Станция «Технологическая»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7101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/>
              <a:t>План работы по пошиву юбки – </a:t>
            </a:r>
            <a:r>
              <a:rPr lang="ru-RU" sz="2800" i="1" u="sng" dirty="0" err="1" smtClean="0"/>
              <a:t>полусолнце</a:t>
            </a:r>
            <a:r>
              <a:rPr lang="ru-RU" sz="2800" i="1" u="sng" dirty="0" smtClean="0"/>
              <a:t>.</a:t>
            </a:r>
            <a:endParaRPr lang="ru-RU" sz="2800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4821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 Обработать боковые срезы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996952"/>
            <a:ext cx="4794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Втачать застёжку - молнию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789040"/>
            <a:ext cx="4513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3. Обработать верхний срез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653136"/>
            <a:ext cx="4461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4. </a:t>
            </a:r>
            <a:r>
              <a:rPr lang="ru-RU" sz="2800" b="1" dirty="0" smtClean="0">
                <a:solidFill>
                  <a:srgbClr val="FF0000"/>
                </a:solidFill>
              </a:rPr>
              <a:t>Обработать нижний срез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magazindinamo.ru/wp-content/uploads/kklcsds110burgundy-800x800-1.jpg"/>
          <p:cNvPicPr>
            <a:picLocks noChangeAspect="1" noChangeArrowheads="1"/>
          </p:cNvPicPr>
          <p:nvPr/>
        </p:nvPicPr>
        <p:blipFill>
          <a:blip r:embed="rId2" cstate="print"/>
          <a:srcRect l="19598" t="13568" r="21607" b="20100"/>
          <a:stretch>
            <a:fillRect/>
          </a:stretch>
        </p:blipFill>
        <p:spPr bwMode="auto">
          <a:xfrm>
            <a:off x="5724128" y="2420888"/>
            <a:ext cx="2808312" cy="31683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5517232"/>
            <a:ext cx="4946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5. </a:t>
            </a:r>
            <a:r>
              <a:rPr lang="ru-RU" sz="2800" b="1" dirty="0" smtClean="0">
                <a:solidFill>
                  <a:srgbClr val="FF0000"/>
                </a:solidFill>
              </a:rPr>
              <a:t>Отутюжить готовое изделие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060848"/>
            <a:ext cx="3849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Проверка качества работы: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92896"/>
            <a:ext cx="53254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1.Ширина подгиба одинакова </a:t>
            </a:r>
          </a:p>
          <a:p>
            <a:r>
              <a:rPr lang="ru-RU" sz="2800" b="1" dirty="0" smtClean="0"/>
              <a:t>по всей длине и равна 5 – 7 мм.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2. Машинная строчка ровная, </a:t>
            </a:r>
          </a:p>
          <a:p>
            <a:r>
              <a:rPr lang="ru-RU" sz="2800" b="1" dirty="0" smtClean="0"/>
              <a:t>проложена на расстоянии 1 мм </a:t>
            </a:r>
          </a:p>
          <a:p>
            <a:r>
              <a:rPr lang="ru-RU" sz="2800" b="1" dirty="0" smtClean="0"/>
              <a:t>от края подгиба.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3. Влажно – тепловая обработка </a:t>
            </a:r>
          </a:p>
          <a:p>
            <a:r>
              <a:rPr lang="ru-RU" sz="2800" b="1" dirty="0" smtClean="0"/>
              <a:t>выполнена качественно.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88640"/>
            <a:ext cx="6245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Остановка «Практическая»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s://thepresentation.ru/img/thumbs/11601ad544190070b3c5b89612654205-800x.jpg"/>
          <p:cNvPicPr>
            <a:picLocks noChangeAspect="1" noChangeArrowheads="1"/>
          </p:cNvPicPr>
          <p:nvPr/>
        </p:nvPicPr>
        <p:blipFill>
          <a:blip r:embed="rId2" cstate="print"/>
          <a:srcRect l="5608" t="35514" r="53738" b="19625"/>
          <a:stretch>
            <a:fillRect/>
          </a:stretch>
        </p:blipFill>
        <p:spPr bwMode="auto">
          <a:xfrm>
            <a:off x="5292080" y="2636912"/>
            <a:ext cx="3567396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908720"/>
            <a:ext cx="788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/>
              <a:t>Обработка нижнего среза юбки швом </a:t>
            </a:r>
            <a:r>
              <a:rPr lang="ru-RU" sz="2000" b="1" u="sng" dirty="0" err="1" smtClean="0"/>
              <a:t>вподгибку</a:t>
            </a:r>
            <a:r>
              <a:rPr lang="ru-RU" sz="2000" b="1" u="sng" dirty="0" smtClean="0"/>
              <a:t> с открытым срезом</a:t>
            </a:r>
            <a:endParaRPr lang="ru-RU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608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Остановка </a:t>
            </a:r>
            <a:r>
              <a:rPr lang="ru-RU" sz="4000" b="1" dirty="0" smtClean="0">
                <a:solidFill>
                  <a:srgbClr val="FF0000"/>
                </a:solidFill>
              </a:rPr>
              <a:t>«Конечная. ЮБКИНО»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 descr="C:\Users\Елена\Desktop\387683_19.jpg"/>
          <p:cNvPicPr>
            <a:picLocks/>
          </p:cNvPicPr>
          <p:nvPr/>
        </p:nvPicPr>
        <p:blipFill>
          <a:blip r:embed="rId2" cstate="print"/>
          <a:srcRect r="-75" b="96"/>
          <a:stretch>
            <a:fillRect/>
          </a:stretch>
        </p:blipFill>
        <p:spPr>
          <a:xfrm>
            <a:off x="2267744" y="1196752"/>
            <a:ext cx="4680520" cy="4752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093296"/>
            <a:ext cx="6893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Все молодцы! Спасибо за работу на уроке!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4040" name="Picture 8" descr="https://yt3.ggpht.com/a/AATXAJxU2Hi-9SxsjdCUvJFCh9GTKndZXaeF770q5VsSLQ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824" y="4930824"/>
            <a:ext cx="1927176" cy="192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519_103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4392489" cy="5474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2564904"/>
            <a:ext cx="3410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И всё – таки ОЧЕНЬ КРАСИВО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Когда девочки в юбочках!!!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05064"/>
            <a:ext cx="794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cs typeface="Aharoni" pitchFamily="2" charset="-79"/>
              </a:rPr>
              <a:t>ПУТЕШЕСТВИЕ В ДЕРЕВНЮ «ЮБКИНО»</a:t>
            </a:r>
            <a:endParaRPr lang="ru-RU" sz="3600" b="1" i="1" dirty="0">
              <a:solidFill>
                <a:srgbClr val="FF0000"/>
              </a:solidFill>
              <a:cs typeface="Aharoni" pitchFamily="2" charset="-79"/>
            </a:endParaRPr>
          </a:p>
        </p:txBody>
      </p:sp>
      <p:pic>
        <p:nvPicPr>
          <p:cNvPr id="3" name="Picture 12" descr="https://im0-tub-ru.yandex.net/i?id=4af65b132da99b25a3ddcf0edbb20e1d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340768"/>
            <a:ext cx="1671996" cy="2483162"/>
          </a:xfrm>
          <a:prstGeom prst="rect">
            <a:avLst/>
          </a:prstGeom>
          <a:noFill/>
        </p:spPr>
      </p:pic>
      <p:pic>
        <p:nvPicPr>
          <p:cNvPr id="4" name="Picture 10" descr="https://im1-tub-ru.yandex.net/i?id=2eb4595146e4dc1ee725d116e9526726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1728192" cy="2566622"/>
          </a:xfrm>
          <a:prstGeom prst="rect">
            <a:avLst/>
          </a:prstGeom>
          <a:noFill/>
        </p:spPr>
      </p:pic>
      <p:pic>
        <p:nvPicPr>
          <p:cNvPr id="5" name="Picture 14" descr="https://im2-tub-ru.yandex.net/i?id=3710b178420f25e5df3e6b28ca1eead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268760"/>
            <a:ext cx="1656184" cy="2534976"/>
          </a:xfrm>
          <a:prstGeom prst="rect">
            <a:avLst/>
          </a:prstGeom>
          <a:noFill/>
        </p:spPr>
      </p:pic>
      <p:pic>
        <p:nvPicPr>
          <p:cNvPr id="1028" name="Picture 4" descr="https://ck.ot7.ru/uploads/1/2/7/YUbochki_127825.jpg"/>
          <p:cNvPicPr>
            <a:picLocks noChangeAspect="1" noChangeArrowheads="1"/>
          </p:cNvPicPr>
          <p:nvPr/>
        </p:nvPicPr>
        <p:blipFill>
          <a:blip r:embed="rId5" cstate="print"/>
          <a:srcRect t="46726" r="-1149"/>
          <a:stretch>
            <a:fillRect/>
          </a:stretch>
        </p:blipFill>
        <p:spPr bwMode="auto">
          <a:xfrm>
            <a:off x="1043608" y="4797152"/>
            <a:ext cx="7056784" cy="1888244"/>
          </a:xfrm>
          <a:prstGeom prst="rect">
            <a:avLst/>
          </a:prstGeom>
          <a:noFill/>
        </p:spPr>
      </p:pic>
      <p:pic>
        <p:nvPicPr>
          <p:cNvPr id="32770" name="Picture 2" descr="https://thumbs.dreamstime.com/b/%D1%81%D0%BE%D0%B1%D1%80%D0%B0%D0%BD%D0%B8%D0%B5-%D1%8E%D0%B1%D0%BE%D0%BA-%D0%B6%D0%B5%D0%BD%D1%89%D0%B8%D0%BD-%D1%80%D0%BE%D0%BC%D0%B0%D0%BD%D1%82%D0%B8%D1%87%D0%BD%D1%8B%D1%85-94676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427488">
            <a:off x="408739" y="52537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1752492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Цель нашего урока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обобщить и закрепить знания, полученные на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уроках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 теме «Юбка».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211960" y="4725144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628800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1907704" y="24208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539552" y="24208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628800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1628800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4653136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212976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flipH="1">
            <a:off x="7524328" y="3501008"/>
            <a:ext cx="261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49411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49411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3059832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436096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355976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732240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5580112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4283968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8100392" y="55892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804248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8172400" y="40050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732240" y="40050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75656" y="4725144"/>
            <a:ext cx="2304256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6012160" y="18448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11760" y="494116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</a:t>
            </a:r>
          </a:p>
        </p:txBody>
      </p:sp>
      <p:sp>
        <p:nvSpPr>
          <p:cNvPr id="35" name="Блок-схема: узел 34"/>
          <p:cNvSpPr/>
          <p:nvPr/>
        </p:nvSpPr>
        <p:spPr>
          <a:xfrm>
            <a:off x="1691680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131840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331640" y="18448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707904" y="191683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5536" y="332656"/>
            <a:ext cx="799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План работы по изготовлению юбки - </a:t>
            </a:r>
            <a:r>
              <a:rPr lang="ru-RU" sz="2800" b="1" dirty="0" err="1" smtClean="0">
                <a:solidFill>
                  <a:srgbClr val="FF0000"/>
                </a:solidFill>
              </a:rPr>
              <a:t>полусолнце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9" name="Picture 22" descr="https://im3-tub-ru.yandex.net/i?id=ca3c03be2e8b08c463d3d4fe3b200160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90872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211960" y="4725144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628800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1907704" y="24208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539552" y="2420888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916832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Снять мерки</a:t>
            </a:r>
            <a:endParaRPr lang="ru-RU" sz="2000" b="1" dirty="0">
              <a:cs typeface="Aharoni" pitchFamily="2" charset="-79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1628800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1628800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4653136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212976"/>
            <a:ext cx="208823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43808" y="1700808"/>
            <a:ext cx="2256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Подготовить ткань</a:t>
            </a:r>
          </a:p>
          <a:p>
            <a:r>
              <a:rPr lang="ru-RU" sz="2000" b="1" dirty="0" smtClean="0"/>
              <a:t> к раскрою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3501008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Раскроить юбку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4797152"/>
            <a:ext cx="2243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Подготовить крой </a:t>
            </a:r>
          </a:p>
          <a:p>
            <a:r>
              <a:rPr lang="ru-RU" sz="2000" b="1" dirty="0" smtClean="0"/>
              <a:t>юбки к обработке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39952" y="4869160"/>
            <a:ext cx="2298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Выполнить работу </a:t>
            </a:r>
          </a:p>
          <a:p>
            <a:r>
              <a:rPr lang="ru-RU" sz="2000" b="1" dirty="0" smtClean="0"/>
              <a:t>по пошиву юбки</a:t>
            </a:r>
            <a:endParaRPr lang="ru-RU" sz="2000" b="1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3059832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436096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355976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6732240" y="24928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5580112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4283968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8100392" y="558924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804248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8172400" y="40050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732240" y="400506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75656" y="4725144"/>
            <a:ext cx="2304256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5652120" y="1772816"/>
            <a:ext cx="1481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Выполнить </a:t>
            </a:r>
          </a:p>
          <a:p>
            <a:r>
              <a:rPr lang="ru-RU" sz="2000" b="1" dirty="0" smtClean="0"/>
              <a:t>расчёты</a:t>
            </a:r>
            <a:endParaRPr lang="ru-RU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3648" y="4869160"/>
            <a:ext cx="2477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Выполнить влажно- </a:t>
            </a:r>
          </a:p>
          <a:p>
            <a:r>
              <a:rPr lang="ru-RU" sz="2000" b="1" dirty="0" smtClean="0"/>
              <a:t>тепловую обработку</a:t>
            </a:r>
            <a:endParaRPr lang="ru-RU" sz="2000" b="1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1691680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3131840" y="551723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99792" y="332656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План работы по изготовлению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юбки </a:t>
            </a:r>
            <a:r>
              <a:rPr lang="ru-RU" sz="2800" b="1" dirty="0" err="1" smtClean="0">
                <a:solidFill>
                  <a:srgbClr val="FF0000"/>
                </a:solidFill>
              </a:rPr>
              <a:t>полусолнце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6" name="Picture 22" descr="https://im3-tub-ru.yandex.net/i?id=ca3c03be2e8b08c463d3d4fe3b200160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764704"/>
            <a:ext cx="1440160" cy="1440160"/>
          </a:xfrm>
          <a:prstGeom prst="rect">
            <a:avLst/>
          </a:prstGeom>
          <a:noFill/>
        </p:spPr>
      </p:pic>
      <p:pic>
        <p:nvPicPr>
          <p:cNvPr id="30722" name="Picture 2" descr="https://prikolnye-kartinki.ru/img/picture/Oct/17/135b975d77a863bb7c90cbe07c27712f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2580906" cy="1375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Станция «Историческая»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147050" cy="4784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  Юбка появилась в обиходе человека много тысячелетий назад, её прародительницей была набедренная повязка.</a:t>
            </a:r>
          </a:p>
        </p:txBody>
      </p:sp>
      <p:pic>
        <p:nvPicPr>
          <p:cNvPr id="43018" name="Picture 10" descr="i?id=27078177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400600" cy="37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896" y="1484784"/>
            <a:ext cx="5184254" cy="2808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 </a:t>
            </a:r>
            <a:r>
              <a:rPr lang="ru-RU" b="1" dirty="0"/>
              <a:t>В Древнем мире </a:t>
            </a:r>
            <a:r>
              <a:rPr lang="ru-RU" dirty="0"/>
              <a:t>юбок </a:t>
            </a:r>
            <a:endParaRPr lang="ru-RU" dirty="0" smtClean="0"/>
          </a:p>
          <a:p>
            <a:pPr algn="ctr">
              <a:buFontTx/>
              <a:buNone/>
            </a:pPr>
            <a:r>
              <a:rPr lang="ru-RU" dirty="0" smtClean="0"/>
              <a:t>не </a:t>
            </a:r>
            <a:r>
              <a:rPr lang="ru-RU" dirty="0"/>
              <a:t>было. </a:t>
            </a:r>
            <a:endParaRPr lang="ru-RU" dirty="0" smtClean="0"/>
          </a:p>
          <a:p>
            <a:pPr>
              <a:buFontTx/>
              <a:buNone/>
            </a:pPr>
            <a:r>
              <a:rPr lang="ru-RU" b="1" dirty="0" smtClean="0"/>
              <a:t>    В </a:t>
            </a:r>
            <a:r>
              <a:rPr lang="ru-RU" b="1" dirty="0"/>
              <a:t>античные </a:t>
            </a:r>
            <a:r>
              <a:rPr lang="ru-RU" b="1" dirty="0" smtClean="0"/>
              <a:t>времена </a:t>
            </a:r>
            <a:r>
              <a:rPr lang="ru-RU" dirty="0" smtClean="0"/>
              <a:t>одежда </a:t>
            </a:r>
            <a:r>
              <a:rPr lang="ru-RU" dirty="0"/>
              <a:t>лежала на плечах </a:t>
            </a:r>
            <a:r>
              <a:rPr lang="ru-RU" dirty="0" smtClean="0"/>
              <a:t>и </a:t>
            </a:r>
            <a:r>
              <a:rPr lang="ru-RU" dirty="0"/>
              <a:t>свободно </a:t>
            </a:r>
            <a:r>
              <a:rPr lang="ru-RU" dirty="0" smtClean="0"/>
              <a:t>спадала вниз.</a:t>
            </a:r>
            <a:endParaRPr lang="ru-RU" dirty="0"/>
          </a:p>
        </p:txBody>
      </p:sp>
      <p:sp>
        <p:nvSpPr>
          <p:cNvPr id="45061" name="AutoShape 5" descr="F:\&amp;Mcy;&amp;iecy;&amp;dcy;&amp;vcy;&amp;iecy;&amp;dcy;&amp;iecy;&amp;vcy;&amp;acy; &amp;Mcy;&amp;Ocy;&amp;Dcy;&amp;Acy;\&amp;Kcy;&amp;ocy;&amp;scy;&amp;tcy;&amp;yucy;&amp;mcy; &amp;Dcy;&amp;rcy;&amp;iecy;&amp;vcy;&amp;ncy;&amp;iecy;&amp;gcy;&amp;ocy; &amp;mcy;&amp;icy;&amp;rcy;&amp;acy; &amp;icy; &amp;fcy;&amp;iecy;&amp;ocy;&amp;dcy;&amp;acy;&amp;lcy;&amp;softcy;&amp;ncy;&amp;ocy;&amp;gcy;&amp;ocy; &amp;vcy;&amp;ocy;&amp;scy;&amp;tcy;&amp;ocy;&amp;kcy;&amp;acy;\4.jpg"/>
          <p:cNvSpPr>
            <a:spLocks noChangeAspect="1" noChangeArrowheads="1"/>
          </p:cNvSpPr>
          <p:nvPr/>
        </p:nvSpPr>
        <p:spPr bwMode="auto">
          <a:xfrm>
            <a:off x="3843338" y="1900238"/>
            <a:ext cx="1457325" cy="305752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45063" name="Picture 7" descr="F:\&amp;Mcy;&amp;iecy;&amp;dcy;&amp;vcy;&amp;iecy;&amp;dcy;&amp;iecy;&amp;vcy;&amp;acy; &amp;Mcy;&amp;Ocy;&amp;Dcy;&amp;Acy;\&amp;Kcy;&amp;ocy;&amp;scy;&amp;tcy;&amp;yucy;&amp;mcy; &amp;Dcy;&amp;rcy;&amp;iecy;&amp;vcy;&amp;ncy;&amp;iecy;&amp;gcy;&amp;ocy; &amp;mcy;&amp;icy;&amp;rcy;&amp;acy; &amp;icy; &amp;fcy;&amp;iecy;&amp;ocy;&amp;dcy;&amp;acy;&amp;lcy;&amp;softcy;&amp;ncy;&amp;ocy;&amp;gcy;&amp;ocy; &amp;vcy;&amp;ocy;&amp;scy;&amp;tcy;&amp;ocy;&amp;kcy;&amp;acy;\4.jpg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468313" y="161925"/>
            <a:ext cx="3192462" cy="629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4968551" cy="4176464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Изменения происходили</a:t>
            </a:r>
          </a:p>
          <a:p>
            <a:pPr algn="ctr">
              <a:buFontTx/>
              <a:buNone/>
            </a:pPr>
            <a:r>
              <a:rPr lang="ru-RU" dirty="0" smtClean="0"/>
              <a:t>в </a:t>
            </a:r>
            <a:r>
              <a:rPr lang="ru-RU" dirty="0"/>
              <a:t>каждую эпоху</a:t>
            </a:r>
            <a:r>
              <a:rPr lang="ru-RU" dirty="0" smtClean="0"/>
              <a:t>. </a:t>
            </a:r>
          </a:p>
          <a:p>
            <a:pPr>
              <a:buFontTx/>
              <a:buNone/>
            </a:pPr>
            <a:r>
              <a:rPr lang="ru-RU" b="1" dirty="0" smtClean="0"/>
              <a:t>    В средние века </a:t>
            </a:r>
            <a:r>
              <a:rPr lang="ru-RU" dirty="0" smtClean="0"/>
              <a:t>длина юбки доходила до пола и </a:t>
            </a:r>
            <a:r>
              <a:rPr lang="ru-RU" dirty="0"/>
              <a:t>прикрывала женщине полностью ноги.</a:t>
            </a:r>
          </a:p>
          <a:p>
            <a:pPr>
              <a:buFontTx/>
              <a:buNone/>
            </a:pPr>
            <a:r>
              <a:rPr lang="ru-RU" dirty="0"/>
              <a:t>       </a:t>
            </a:r>
          </a:p>
        </p:txBody>
      </p:sp>
      <p:pic>
        <p:nvPicPr>
          <p:cNvPr id="44037" name="Picture 5" descr="1302619092_3"/>
          <p:cNvPicPr>
            <a:picLocks noChangeAspect="1" noChangeArrowheads="1"/>
          </p:cNvPicPr>
          <p:nvPr/>
        </p:nvPicPr>
        <p:blipFill>
          <a:blip r:embed="rId2" cstate="print"/>
          <a:srcRect l="70866"/>
          <a:stretch>
            <a:fillRect/>
          </a:stretch>
        </p:blipFill>
        <p:spPr bwMode="auto">
          <a:xfrm>
            <a:off x="5580112" y="188640"/>
            <a:ext cx="2593975" cy="650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583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Станция «Историческая»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166</cp:revision>
  <dcterms:created xsi:type="dcterms:W3CDTF">2015-04-09T14:46:54Z</dcterms:created>
  <dcterms:modified xsi:type="dcterms:W3CDTF">2021-09-21T17:40:51Z</dcterms:modified>
</cp:coreProperties>
</file>