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4660"/>
  </p:normalViewPr>
  <p:slideViewPr>
    <p:cSldViewPr>
      <p:cViewPr varScale="1">
        <p:scale>
          <a:sx n="104" d="100"/>
          <a:sy n="10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4000" cy="1470025"/>
          </a:xfrm>
        </p:spPr>
        <p:txBody>
          <a:bodyPr/>
          <a:lstStyle>
            <a:lvl1pPr>
              <a:defRPr sz="4800" b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40000" cy="4248000"/>
          </a:xfrm>
        </p:spPr>
        <p:txBody>
          <a:bodyPr/>
          <a:lstStyle>
            <a:lvl2pPr marL="741600" indent="-284400">
              <a:defRPr/>
            </a:lvl2pPr>
            <a:lvl3pPr marL="1144800" indent="-230400"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108000" indent="0">
              <a:buNone/>
              <a:defRPr/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4213" y="1988840"/>
            <a:ext cx="7704137" cy="4248000"/>
          </a:xfrm>
        </p:spPr>
        <p:txBody>
          <a:bodyPr/>
          <a:lstStyle>
            <a:lvl1pPr marL="342000" indent="-342000">
              <a:buFont typeface="Wingdings" pitchFamily="2" charset="2"/>
              <a:buChar char="§"/>
              <a:defRPr/>
            </a:lvl1pPr>
            <a:lvl2pPr marL="741600" indent="-284400">
              <a:buFont typeface="Arial" pitchFamily="34" charset="0"/>
              <a:buChar char="•"/>
              <a:defRPr/>
            </a:lvl2pPr>
            <a:lvl3pPr marL="1144800" indent="-230400">
              <a:buFont typeface="Arial" pitchFamily="34" charset="0"/>
              <a:buChar char="-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424" y="1989312"/>
            <a:ext cx="3600000" cy="42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692150"/>
            <a:ext cx="77390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4213" y="2027238"/>
            <a:ext cx="773906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80175" cy="1331913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latin typeface="Arial" charset="0"/>
                <a:cs typeface="Arial" charset="0"/>
              </a:rPr>
              <a:t>Крестики - нолики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31913" y="2420938"/>
            <a:ext cx="5976937" cy="2592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Рисунок 3" descr="77215122883450d9fd00ea43f0bfa957f554273ab2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84313"/>
            <a:ext cx="57372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13-741601.jpg"/>
          <p:cNvPicPr>
            <a:picLocks noChangeAspect="1"/>
          </p:cNvPicPr>
          <p:nvPr/>
        </p:nvPicPr>
        <p:blipFill>
          <a:blip r:embed="rId3" cstate="print"/>
          <a:srcRect l="12747" r="12894" b="2272"/>
          <a:stretch>
            <a:fillRect/>
          </a:stretch>
        </p:blipFill>
        <p:spPr bwMode="auto">
          <a:xfrm>
            <a:off x="5868144" y="2204864"/>
            <a:ext cx="25209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11960" y="5517232"/>
            <a:ext cx="4208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Выполнила: учитель трудового обучения </a:t>
            </a:r>
          </a:p>
          <a:p>
            <a:r>
              <a:rPr lang="ru-RU" sz="1400" dirty="0" err="1" smtClean="0"/>
              <a:t>Родниковской</a:t>
            </a:r>
            <a:r>
              <a:rPr lang="ru-RU" sz="1400" dirty="0" smtClean="0"/>
              <a:t> коррекционной школы – интернат</a:t>
            </a:r>
          </a:p>
          <a:p>
            <a:r>
              <a:rPr lang="ru-RU" sz="1400" dirty="0" err="1" smtClean="0"/>
              <a:t>Ларькина</a:t>
            </a:r>
            <a:r>
              <a:rPr lang="ru-RU" sz="1400" dirty="0" smtClean="0"/>
              <a:t> Елена Николаевна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58888" y="1052513"/>
            <a:ext cx="6227762" cy="1260475"/>
          </a:xfrm>
        </p:spPr>
        <p:txBody>
          <a:bodyPr/>
          <a:lstStyle/>
          <a:p>
            <a:endParaRPr lang="ru-RU" sz="800" b="1" smtClean="0">
              <a:latin typeface="Arial" charset="0"/>
              <a:cs typeface="Arial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188" y="3429000"/>
            <a:ext cx="77390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</a:t>
            </a:r>
            <a:r>
              <a:rPr lang="ru-RU" b="1" smtClean="0">
                <a:latin typeface="Arial" charset="0"/>
                <a:cs typeface="Arial" charset="0"/>
              </a:rPr>
              <a:t>Каждой  команде  предстоит  ответить  на 10 вопросов.  У  кого   будет  больше  правильных ответов, тот и победил.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885113" y="333375"/>
            <a:ext cx="935037" cy="8969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Рисунок 4" descr="вопрос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69215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68538" y="765175"/>
            <a:ext cx="4032250" cy="719138"/>
          </a:xfrm>
        </p:spPr>
        <p:txBody>
          <a:bodyPr/>
          <a:lstStyle/>
          <a:p>
            <a:r>
              <a:rPr lang="ru-RU" b="1" u="sng" smtClean="0">
                <a:latin typeface="Arial" charset="0"/>
                <a:cs typeface="Arial" charset="0"/>
              </a:rPr>
              <a:t>1,2,3…7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956550" y="333375"/>
            <a:ext cx="863600" cy="8969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20821448">
            <a:off x="906463" y="1217613"/>
            <a:ext cx="2219325" cy="949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Семена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09127">
            <a:off x="5556250" y="1260475"/>
            <a:ext cx="253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Растение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375" y="1700213"/>
            <a:ext cx="9810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3429000"/>
            <a:ext cx="2363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Волокно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8263" y="2133600"/>
            <a:ext cx="18145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Пряжа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884877">
            <a:off x="6726238" y="2879725"/>
            <a:ext cx="1438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Нити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749805">
            <a:off x="1604963" y="2374900"/>
            <a:ext cx="164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Ткань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848053">
            <a:off x="4838700" y="3632200"/>
            <a:ext cx="234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/>
              <a:t>Изделие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87450" y="4652963"/>
            <a:ext cx="6632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Семена – растение – волокно – </a:t>
            </a:r>
          </a:p>
          <a:p>
            <a:r>
              <a:rPr lang="ru-RU" sz="3200" b="1">
                <a:solidFill>
                  <a:srgbClr val="FF0000"/>
                </a:solidFill>
              </a:rPr>
              <a:t>пряжа – нити – ткань - изделие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739062" cy="900112"/>
          </a:xfrm>
        </p:spPr>
        <p:txBody>
          <a:bodyPr/>
          <a:lstStyle/>
          <a:p>
            <a:endParaRPr lang="ru-RU" sz="800" smtClean="0">
              <a:latin typeface="Arial" charset="0"/>
              <a:cs typeface="Arial" charset="0"/>
            </a:endParaRPr>
          </a:p>
        </p:txBody>
      </p:sp>
      <p:pic>
        <p:nvPicPr>
          <p:cNvPr id="11267" name="Содержимое 4" descr="1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692150"/>
            <a:ext cx="4103688" cy="2709863"/>
          </a:xfr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956550" y="260350"/>
            <a:ext cx="863600" cy="827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0113" y="3573463"/>
            <a:ext cx="6613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1. Заправить верхнюю нить в машине.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4292600"/>
            <a:ext cx="523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2. Заправить нижнюю нить, </a:t>
            </a:r>
          </a:p>
          <a:p>
            <a:r>
              <a:rPr lang="ru-RU" sz="2800"/>
              <a:t>подготовить машину к работе.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5445125"/>
            <a:ext cx="772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3. Выполнить окантовочный шов на образце.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atin typeface="Arial" charset="0"/>
                <a:cs typeface="Arial" charset="0"/>
              </a:rPr>
              <a:t>«Найди лишнее слово»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755650" y="1700213"/>
            <a:ext cx="4032250" cy="4392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</a:t>
            </a:r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Детская 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Подростковая 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Взрослая 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Пенсионная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12088" y="333375"/>
            <a:ext cx="1042987" cy="1041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AutoShape 6" descr="https://previews.123rf.com/images/monika3stepsahead/monika3stepsahead1106/monika3stepsahead110600013/9832379-clothes-fashion-background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 descr="9832379-clothes-fashion-background-Stock-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284538"/>
            <a:ext cx="4394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5579733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Я приветствую Вас на интеллектуальной игре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по швейному делу </a:t>
            </a:r>
            <a:r>
              <a:rPr lang="ru-RU" b="1" dirty="0" smtClean="0">
                <a:solidFill>
                  <a:srgbClr val="FF0000"/>
                </a:solidFill>
              </a:rPr>
              <a:t>«КРЕСТИКИ – НОЛИКИ»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Сегодня вам предстоит показать свои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 знания по ранее изученным темам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(«</a:t>
            </a:r>
            <a:r>
              <a:rPr lang="ru-RU" b="1" dirty="0" smtClean="0">
                <a:solidFill>
                  <a:schemeClr val="tx2"/>
                </a:solidFill>
              </a:rPr>
              <a:t>Цельнокроеное  платье</a:t>
            </a:r>
            <a:r>
              <a:rPr lang="ru-RU" b="1" dirty="0" smtClean="0">
                <a:solidFill>
                  <a:schemeClr val="tx2"/>
                </a:solidFill>
              </a:rPr>
              <a:t>», «</a:t>
            </a:r>
            <a:r>
              <a:rPr lang="ru-RU" b="1" dirty="0" smtClean="0">
                <a:solidFill>
                  <a:schemeClr val="tx2"/>
                </a:solidFill>
              </a:rPr>
              <a:t>Виды  отделки</a:t>
            </a:r>
            <a:r>
              <a:rPr lang="ru-RU" b="1" dirty="0" smtClean="0">
                <a:solidFill>
                  <a:schemeClr val="tx2"/>
                </a:solidFill>
              </a:rPr>
              <a:t>»)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и продемонстрировать свою настойчивость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 в достижении поставленной цели.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https://all-t-shirts.ru/goods_images/ru111798II000f90ccc04e91bf4521394ed39585c07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2664296" cy="2326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Правила игры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8198463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Игра проходит по правилам игры «КРЕСТИКИ – НОЛИКИ»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Участвуют 2 команды: КРЕСТИКИ, НОЛИКИ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Выбор первого игрока осуществляется по жребию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Команды делают выбор сектора по очереди, выполняя задания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Команда, правильно выполнившая задание,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закрывает  </a:t>
            </a:r>
            <a:r>
              <a:rPr lang="ru-RU" b="1" dirty="0" smtClean="0">
                <a:solidFill>
                  <a:schemeClr val="tx2"/>
                </a:solidFill>
              </a:rPr>
              <a:t>сектор  своим  значком  «Х»  или  «О»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Побеждает команда, чьих знаков на игровом поле окажется больше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all-t-shirts.ru/goods_images/ru111798II000f90ccc04e91bf4521394ed39585c07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186503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64704"/>
            <a:ext cx="1800225" cy="1798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696" y="548680"/>
            <a:ext cx="432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59832" y="548680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975" y="981075"/>
            <a:ext cx="755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hlinkClick r:id="rId2" action="ppaction://hlinksldjump"/>
              </a:rPr>
              <a:t>1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764704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63888" y="548680"/>
            <a:ext cx="3603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004048" y="548680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40200" y="981075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hlinkClick r:id="rId3" action="ppaction://hlinksldjump"/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764704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4088" y="548680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732240" y="548680"/>
            <a:ext cx="43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011863" y="981075"/>
            <a:ext cx="755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hlinkClick r:id="rId4" action="ppaction://hlinksldjump"/>
              </a:rPr>
              <a:t>3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713" y="2565400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2275" y="2349500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131840" y="2348880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195513" y="2781300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hlinkClick r:id="rId5" action="ppaction://hlinksldjump"/>
              </a:rPr>
              <a:t>4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3938" y="2565400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500" y="2349500"/>
            <a:ext cx="3603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932040" y="2348880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995738" y="2781300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hlinkClick r:id="rId6" action="ppaction://hlinksldjump"/>
              </a:rPr>
              <a:t>5</a:t>
            </a:r>
            <a:endParaRPr lang="ru-RU" sz="800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163" y="2565400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92725" y="2349500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804025" y="2349500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795963" y="2781300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hlinkClick r:id="rId7" action="ppaction://hlinksldjump"/>
              </a:rPr>
              <a:t>6</a:t>
            </a:r>
            <a:endParaRPr lang="ru-RU" sz="800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4365104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92275" y="42211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131840" y="422108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268538" y="4652963"/>
            <a:ext cx="754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hlinkClick r:id="rId8" action="ppaction://hlinksldjump"/>
              </a:rPr>
              <a:t>7</a:t>
            </a:r>
            <a:endParaRPr lang="ru-RU" sz="800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63888" y="4365104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492500" y="4221163"/>
            <a:ext cx="3603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932040" y="422108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067175" y="4581525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hlinkClick r:id="rId9" action="ppaction://hlinksldjump"/>
              </a:rPr>
              <a:t>8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4365104"/>
            <a:ext cx="180022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64163" y="422116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732240" y="4221088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5940425" y="4581525"/>
            <a:ext cx="75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hlinkClick r:id="rId10" action="ppaction://hlinksldjump"/>
              </a:rPr>
              <a:t>9</a:t>
            </a:r>
            <a:endParaRPr lang="ru-RU" sz="8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629E-6 L 0.07482 0.05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0037E-7 L -0.07083 0.053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15753E-6 L 0.07882 0.062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037E-7 L -0.08663 0.063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415E-6 L 0.08264 0.063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3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0037E-7 L -0.08663 0.053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5647E-6 L 0.07483 0.062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06061E-7 L -0.07882 0.05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5647E-6 L 0.08264 0.0525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-0.08663 0.053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6061E-7 L 0.07482 0.0638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3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6061E-7 L -0.09445 0.053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913E-6 L 0.07865 0.0525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92 L -0.08663 0.0437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29193E-7 L 0.09063 0.042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2 L -0.07864 0.0437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972 L 0.07882 0.0437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7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7882 0.04279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2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2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15" grpId="0"/>
      <p:bldP spid="15" grpId="1"/>
      <p:bldP spid="15" grpId="2"/>
      <p:bldP spid="16" grpId="0"/>
      <p:bldP spid="16" grpId="1"/>
      <p:bldP spid="16" grpId="2"/>
      <p:bldP spid="17" grpId="0"/>
      <p:bldP spid="19" grpId="0"/>
      <p:bldP spid="19" grpId="1"/>
      <p:bldP spid="19" grpId="2"/>
      <p:bldP spid="20" grpId="0"/>
      <p:bldP spid="20" grpId="1"/>
      <p:bldP spid="20" grpId="2"/>
      <p:bldP spid="21" grpId="0"/>
      <p:bldP spid="23" grpId="0"/>
      <p:bldP spid="23" grpId="1"/>
      <p:bldP spid="23" grpId="2"/>
      <p:bldP spid="24" grpId="0"/>
      <p:bldP spid="24" grpId="1"/>
      <p:bldP spid="24" grpId="2"/>
      <p:bldP spid="25" grpId="0"/>
      <p:bldP spid="27" grpId="0"/>
      <p:bldP spid="27" grpId="1"/>
      <p:bldP spid="27" grpId="2"/>
      <p:bldP spid="28" grpId="0"/>
      <p:bldP spid="28" grpId="1"/>
      <p:bldP spid="28" grpId="2"/>
      <p:bldP spid="29" grpId="0"/>
      <p:bldP spid="31" grpId="0"/>
      <p:bldP spid="31" grpId="1"/>
      <p:bldP spid="31" grpId="2"/>
      <p:bldP spid="32" grpId="0"/>
      <p:bldP spid="32" grpId="1"/>
      <p:bldP spid="32" grpId="2"/>
      <p:bldP spid="33" grpId="0"/>
      <p:bldP spid="35" grpId="0"/>
      <p:bldP spid="35" grpId="1"/>
      <p:bldP spid="35" grpId="2"/>
      <p:bldP spid="36" grpId="0"/>
      <p:bldP spid="36" grpId="1"/>
      <p:bldP spid="36" grpId="2"/>
      <p:bldP spid="37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3" grpId="0"/>
      <p:bldP spid="43" grpId="1"/>
      <p:bldP spid="43" grpId="2"/>
      <p:bldP spid="44" grpId="0"/>
      <p:bldP spid="44" grpId="1"/>
      <p:bldP spid="44" grpId="2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atin typeface="Arial" charset="0"/>
                <a:cs typeface="Arial" charset="0"/>
              </a:rPr>
              <a:t>Детали кроя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1013" y="260350"/>
            <a:ext cx="719137" cy="6111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0" name="Рисунок 5" descr="img016.jpg"/>
          <p:cNvPicPr>
            <a:picLocks noChangeAspect="1"/>
          </p:cNvPicPr>
          <p:nvPr/>
        </p:nvPicPr>
        <p:blipFill>
          <a:blip r:embed="rId3" cstate="print"/>
          <a:srcRect l="31367" t="50507" r="31369" b="18150"/>
          <a:stretch>
            <a:fillRect/>
          </a:stretch>
        </p:blipFill>
        <p:spPr bwMode="auto">
          <a:xfrm>
            <a:off x="900113" y="1628775"/>
            <a:ext cx="38877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Содержимое 6"/>
          <p:cNvSpPr>
            <a:spLocks noGrp="1"/>
          </p:cNvSpPr>
          <p:nvPr>
            <p:ph idx="1"/>
          </p:nvPr>
        </p:nvSpPr>
        <p:spPr>
          <a:xfrm>
            <a:off x="4572000" y="1844675"/>
            <a:ext cx="3816350" cy="4176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Задание: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</a:t>
            </a:r>
            <a:r>
              <a:rPr lang="ru-RU" b="1" dirty="0" smtClean="0">
                <a:latin typeface="Arial" charset="0"/>
                <a:cs typeface="Arial" charset="0"/>
              </a:rPr>
              <a:t>Определить названия срезов и конструктивных линий на выкройке цельнокроёного платья.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39062" cy="900113"/>
          </a:xfrm>
        </p:spPr>
        <p:txBody>
          <a:bodyPr/>
          <a:lstStyle/>
          <a:p>
            <a:r>
              <a:rPr lang="ru-RU" b="1" u="sng" dirty="0" err="1" smtClean="0">
                <a:latin typeface="Arial" charset="0"/>
                <a:cs typeface="Arial" charset="0"/>
              </a:rPr>
              <a:t>Рус.яз.+матем.=</a:t>
            </a:r>
            <a:r>
              <a:rPr lang="ru-RU" b="1" u="sng" dirty="0" smtClean="0">
                <a:latin typeface="Arial" charset="0"/>
                <a:cs typeface="Arial" charset="0"/>
              </a:rPr>
              <a:t> </a:t>
            </a:r>
            <a:r>
              <a:rPr lang="ru-RU" b="1" u="sng" dirty="0" err="1" smtClean="0">
                <a:latin typeface="Arial" charset="0"/>
                <a:cs typeface="Arial" charset="0"/>
              </a:rPr>
              <a:t>шв.дело</a:t>
            </a:r>
            <a:endParaRPr lang="ru-RU" b="1" u="sng" dirty="0" smtClean="0">
              <a:latin typeface="Arial" charset="0"/>
              <a:cs typeface="Arial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460432" cy="21602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Задание: </a:t>
            </a:r>
            <a:r>
              <a:rPr lang="ru-RU" b="1" dirty="0" smtClean="0">
                <a:latin typeface="Arial" charset="0"/>
                <a:cs typeface="Arial" charset="0"/>
              </a:rPr>
              <a:t>Подобрать к слову «за</a:t>
            </a:r>
            <a:r>
              <a:rPr lang="ru-RU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крой</a:t>
            </a:r>
            <a:r>
              <a:rPr lang="ru-RU" b="1" dirty="0" smtClean="0">
                <a:latin typeface="Arial" charset="0"/>
                <a:cs typeface="Arial" charset="0"/>
              </a:rPr>
              <a:t>щик»       однокоренные слова.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Кроить,раскрой,покрой,раскроить,кройка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накроить, выкроить, раскройный….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 Рассчитать количество ткани для одного комплекта постельного белья 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01013" y="333375"/>
            <a:ext cx="719137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6176" y="5013176"/>
            <a:ext cx="25812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8,2м</a:t>
            </a:r>
            <a:r>
              <a:rPr lang="ru-RU" sz="6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4437112"/>
            <a:ext cx="54866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Пододеяльник – 4,30м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Простынь – 2,20м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2 наволочки 70х70 – 1,70м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39062" cy="900113"/>
          </a:xfrm>
        </p:spPr>
        <p:txBody>
          <a:bodyPr/>
          <a:lstStyle/>
          <a:p>
            <a:r>
              <a:rPr lang="ru-RU" sz="9600" smtClean="0">
                <a:latin typeface="Arial" charset="0"/>
                <a:cs typeface="Arial" charset="0"/>
              </a:rPr>
              <a:t>Кто кого?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11188" y="2997200"/>
            <a:ext cx="77390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       Задание: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   Назвать известные вам виды отделки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                    швейных изделий.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7988" y="333375"/>
            <a:ext cx="792162" cy="6810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39062" cy="900113"/>
          </a:xfrm>
        </p:spPr>
        <p:txBody>
          <a:bodyPr/>
          <a:lstStyle/>
          <a:p>
            <a:r>
              <a:rPr lang="ru-RU" b="1" u="sng" smtClean="0">
                <a:latin typeface="Arial" charset="0"/>
                <a:cs typeface="Arial" charset="0"/>
              </a:rPr>
              <a:t>Швейные заморочки</a:t>
            </a:r>
          </a:p>
        </p:txBody>
      </p:sp>
      <p:sp>
        <p:nvSpPr>
          <p:cNvPr id="17" name="Управляющая кнопка: возврат 16">
            <a:hlinkClick r:id="rId2" action="ppaction://hlinksldjump" highlightClick="1"/>
          </p:cNvPr>
          <p:cNvSpPr/>
          <p:nvPr/>
        </p:nvSpPr>
        <p:spPr>
          <a:xfrm>
            <a:off x="8172450" y="260350"/>
            <a:ext cx="720725" cy="754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55650" y="13414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</a:rPr>
              <a:t>Задание: </a:t>
            </a:r>
            <a:r>
              <a:rPr lang="ru-RU" sz="2800" b="1">
                <a:solidFill>
                  <a:srgbClr val="17375E"/>
                </a:solidFill>
              </a:rPr>
              <a:t>разгадать ребусы</a:t>
            </a:r>
          </a:p>
        </p:txBody>
      </p:sp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3" cstate="print">
            <a:lum/>
          </a:blip>
          <a:srcRect b="9683"/>
          <a:stretch>
            <a:fillRect/>
          </a:stretch>
        </p:blipFill>
        <p:spPr>
          <a:xfrm>
            <a:off x="827584" y="1916832"/>
            <a:ext cx="7488832" cy="3352314"/>
          </a:xfr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1275" y="4652963"/>
            <a:ext cx="1690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Че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4652963"/>
            <a:ext cx="1728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рт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88125" y="4652963"/>
            <a:ext cx="1693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ёж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4163" y="4652963"/>
            <a:ext cx="723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latin typeface="Arial" charset="0"/>
                <a:cs typeface="Arial" charset="0"/>
              </a:rPr>
              <a:t>Чёрный ящик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268538" y="1484313"/>
            <a:ext cx="6081712" cy="504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    Что в чёрном ящике?</a:t>
            </a: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956550" y="333375"/>
            <a:ext cx="863600" cy="8969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4213" y="1773238"/>
            <a:ext cx="7766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1  подсказка.</a:t>
            </a:r>
          </a:p>
          <a:p>
            <a:r>
              <a:rPr lang="ru-RU"/>
              <a:t>Этим  предметом  мы  иногда  пользуемся  на  уроках  швейного  дела.</a:t>
            </a:r>
          </a:p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0825" y="256540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b="1" u="sng">
                <a:cs typeface="Times New Roman" pitchFamily="18" charset="0"/>
              </a:rPr>
              <a:t>2  подсказка.</a:t>
            </a:r>
            <a:endParaRPr lang="ru-RU" u="sng"/>
          </a:p>
          <a:p>
            <a:pPr indent="450850" eaLnBrk="0" hangingPunct="0"/>
            <a:r>
              <a:rPr lang="ru-RU">
                <a:cs typeface="Times New Roman" pitchFamily="18" charset="0"/>
              </a:rPr>
              <a:t>Это  приспособление  для  швейных  ручных  работ.</a:t>
            </a:r>
            <a:endParaRPr lang="ru-RU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50825" y="3284538"/>
            <a:ext cx="77041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b="1" u="sng">
                <a:cs typeface="Times New Roman" pitchFamily="18" charset="0"/>
              </a:rPr>
              <a:t>3 подсказка</a:t>
            </a:r>
            <a:r>
              <a:rPr lang="ru-RU" b="1">
                <a:cs typeface="Times New Roman" pitchFamily="18" charset="0"/>
              </a:rPr>
              <a:t>.  </a:t>
            </a:r>
            <a:r>
              <a:rPr lang="ru-RU">
                <a:cs typeface="Times New Roman" pitchFamily="18" charset="0"/>
              </a:rPr>
              <a:t>Загадка.   </a:t>
            </a:r>
          </a:p>
          <a:p>
            <a:pPr indent="450850" eaLnBrk="0" hangingPunct="0"/>
            <a:r>
              <a:rPr lang="ru-RU"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  </a:t>
            </a:r>
            <a:r>
              <a:rPr lang="ru-RU">
                <a:cs typeface="Times New Roman" pitchFamily="18" charset="0"/>
              </a:rPr>
              <a:t> Пищал  мышонок  на  всю  норку,</a:t>
            </a:r>
            <a:endParaRPr lang="ru-RU"/>
          </a:p>
          <a:p>
            <a:pPr indent="450850" eaLnBrk="0" hangingPunct="0"/>
            <a:r>
              <a:rPr lang="ru-RU">
                <a:cs typeface="Times New Roman" pitchFamily="18" charset="0"/>
              </a:rPr>
              <a:t>    Хвалился  братьям,  сёстрам,</a:t>
            </a:r>
            <a:endParaRPr lang="ru-RU"/>
          </a:p>
          <a:p>
            <a:pPr indent="450850" eaLnBrk="0" hangingPunct="0"/>
            <a:r>
              <a:rPr lang="ru-RU">
                <a:cs typeface="Times New Roman" pitchFamily="18" charset="0"/>
              </a:rPr>
              <a:t>    –Смотрите,  я  нашёл  ведёрко</a:t>
            </a:r>
            <a:endParaRPr lang="ru-RU"/>
          </a:p>
          <a:p>
            <a:pPr indent="450850" eaLnBrk="0" hangingPunct="0"/>
            <a:r>
              <a:rPr lang="ru-RU">
                <a:cs typeface="Times New Roman" pitchFamily="18" charset="0"/>
              </a:rPr>
              <a:t>     И  показал…</a:t>
            </a:r>
            <a:endParaRPr lang="ru-RU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250825" y="4724400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r>
              <a:rPr lang="ru-RU" b="1" u="sng">
                <a:cs typeface="Times New Roman" pitchFamily="18" charset="0"/>
              </a:rPr>
              <a:t>4  подсказка</a:t>
            </a:r>
            <a:r>
              <a:rPr lang="ru-RU" b="1">
                <a:cs typeface="Times New Roman" pitchFamily="18" charset="0"/>
              </a:rPr>
              <a:t>.</a:t>
            </a:r>
            <a:endParaRPr lang="ru-RU"/>
          </a:p>
          <a:p>
            <a:pPr indent="450850" eaLnBrk="0" hangingPunct="0"/>
            <a:r>
              <a:rPr lang="ru-RU">
                <a:cs typeface="Times New Roman" pitchFamily="18" charset="0"/>
              </a:rPr>
              <a:t>У  дядюшки,  у  Никона  вся  лысина  истыкана.</a:t>
            </a:r>
            <a:endParaRPr lang="ru-RU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250825" y="5373688"/>
            <a:ext cx="5108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b="1" u="sng">
                <a:cs typeface="Times New Roman" pitchFamily="18" charset="0"/>
              </a:rPr>
              <a:t>5  подсказка</a:t>
            </a:r>
            <a:r>
              <a:rPr lang="ru-RU" b="1">
                <a:cs typeface="Times New Roman" pitchFamily="18" charset="0"/>
              </a:rPr>
              <a:t>.</a:t>
            </a:r>
            <a:endParaRPr lang="ru-RU"/>
          </a:p>
          <a:p>
            <a:pPr indent="450850" eaLnBrk="0" hangingPunct="0"/>
            <a:r>
              <a:rPr lang="ru-RU">
                <a:cs typeface="Times New Roman" pitchFamily="18" charset="0"/>
              </a:rPr>
              <a:t>На  пальце  одном  ведёрко  вверх  дном.</a:t>
            </a:r>
            <a:endParaRPr lang="ru-RU"/>
          </a:p>
          <a:p>
            <a:pPr indent="450850" eaLnBrk="0" hangingPunct="0"/>
            <a:endParaRPr lang="ru-RU"/>
          </a:p>
        </p:txBody>
      </p:sp>
      <p:pic>
        <p:nvPicPr>
          <p:cNvPr id="11" name="Рисунок 10" descr="napyorst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0438"/>
            <a:ext cx="24495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397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Крестики - нолики</vt:lpstr>
      <vt:lpstr>Слайд 2</vt:lpstr>
      <vt:lpstr>Слайд 3</vt:lpstr>
      <vt:lpstr>Слайд 4</vt:lpstr>
      <vt:lpstr>Детали кроя</vt:lpstr>
      <vt:lpstr>Рус.яз.+матем.= шв.дело</vt:lpstr>
      <vt:lpstr>Кто кого?</vt:lpstr>
      <vt:lpstr>Швейные заморочки</vt:lpstr>
      <vt:lpstr>Чёрный ящик</vt:lpstr>
      <vt:lpstr>Слайд 10</vt:lpstr>
      <vt:lpstr>1,2,3…7</vt:lpstr>
      <vt:lpstr>Слайд 12</vt:lpstr>
      <vt:lpstr>«Найди лишнее слово»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Максим</cp:lastModifiedBy>
  <cp:revision>95</cp:revision>
  <dcterms:created xsi:type="dcterms:W3CDTF">2011-07-06T07:21:00Z</dcterms:created>
  <dcterms:modified xsi:type="dcterms:W3CDTF">2021-02-22T16:50:40Z</dcterms:modified>
</cp:coreProperties>
</file>